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4"/>
  </p:notesMasterIdLst>
  <p:sldIdLst>
    <p:sldId id="256" r:id="rId2"/>
    <p:sldId id="258" r:id="rId3"/>
    <p:sldId id="259" r:id="rId4"/>
    <p:sldId id="268" r:id="rId5"/>
    <p:sldId id="264" r:id="rId6"/>
    <p:sldId id="276" r:id="rId7"/>
    <p:sldId id="277" r:id="rId8"/>
    <p:sldId id="279" r:id="rId9"/>
    <p:sldId id="285" r:id="rId10"/>
    <p:sldId id="287" r:id="rId11"/>
    <p:sldId id="289" r:id="rId12"/>
    <p:sldId id="291" r:id="rId13"/>
    <p:sldId id="293" r:id="rId14"/>
    <p:sldId id="295" r:id="rId15"/>
    <p:sldId id="298" r:id="rId16"/>
    <p:sldId id="299" r:id="rId17"/>
    <p:sldId id="303" r:id="rId18"/>
    <p:sldId id="301" r:id="rId19"/>
    <p:sldId id="304" r:id="rId20"/>
    <p:sldId id="305" r:id="rId21"/>
    <p:sldId id="302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E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0"/>
    <p:restoredTop sz="81342"/>
  </p:normalViewPr>
  <p:slideViewPr>
    <p:cSldViewPr snapToGrid="0" snapToObjects="1">
      <p:cViewPr varScale="1">
        <p:scale>
          <a:sx n="94" d="100"/>
          <a:sy n="94" d="100"/>
        </p:scale>
        <p:origin x="12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AEFB3-E842-ED46-B422-7D2EDD23B7A8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F2352-695E-D14F-9FC7-49F2E148A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21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Capitalize “u” in University of Vermont</a:t>
            </a:r>
          </a:p>
          <a:p>
            <a:endParaRPr lang="en-US" dirty="0"/>
          </a:p>
          <a:p>
            <a:r>
              <a:rPr lang="en-US" dirty="0"/>
              <a:t>Also look up two-letter abbreviation for Vermont (I believe it’s “VT”)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47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colon in title</a:t>
            </a:r>
          </a:p>
          <a:p>
            <a:endParaRPr lang="en-US" dirty="0"/>
          </a:p>
          <a:p>
            <a:r>
              <a:rPr lang="en-US" dirty="0"/>
              <a:t>Why do the particles need to be “unified”? What does this mean? How does it relate to your original research question?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08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colon in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4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is too colloquial—make it an overview statement of this slide’s point/take-away</a:t>
            </a:r>
          </a:p>
          <a:p>
            <a:endParaRPr lang="en-US" dirty="0"/>
          </a:p>
          <a:p>
            <a:r>
              <a:rPr lang="en-US" dirty="0"/>
              <a:t>Should be “ground truth”, not “ground through”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50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is too colloquial again (this is something you should say out loud, not write in a slide title)</a:t>
            </a:r>
          </a:p>
          <a:p>
            <a:endParaRPr lang="en-US" dirty="0"/>
          </a:p>
          <a:p>
            <a:r>
              <a:rPr lang="en-US" dirty="0"/>
              <a:t>No colon in the title</a:t>
            </a:r>
          </a:p>
          <a:p>
            <a:endParaRPr lang="en-US" dirty="0"/>
          </a:p>
          <a:p>
            <a:r>
              <a:rPr lang="en-US" dirty="0"/>
              <a:t>Same with the text below the title—this is something you should say out loud, not write as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88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colon in title</a:t>
            </a:r>
          </a:p>
          <a:p>
            <a:endParaRPr lang="en-US" dirty="0"/>
          </a:p>
          <a:p>
            <a:r>
              <a:rPr lang="en-US" dirty="0"/>
              <a:t>“noise” is both singular and plural by itself</a:t>
            </a:r>
          </a:p>
          <a:p>
            <a:endParaRPr lang="en-US" dirty="0"/>
          </a:p>
          <a:p>
            <a:r>
              <a:rPr lang="en-US" dirty="0"/>
              <a:t>Text below title is a fragment, seems to be a word missing somewhere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43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colon in title</a:t>
            </a:r>
          </a:p>
          <a:p>
            <a:endParaRPr lang="en-US" dirty="0"/>
          </a:p>
          <a:p>
            <a:r>
              <a:rPr lang="en-US" dirty="0"/>
              <a:t>This feels out of order—you already showed excellent tracking results in the last slide. Why are we now going back to show how the tracking was done?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38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34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colon in title</a:t>
            </a:r>
          </a:p>
          <a:p>
            <a:endParaRPr lang="en-US" dirty="0"/>
          </a:p>
          <a:p>
            <a:r>
              <a:rPr lang="en-US" dirty="0"/>
              <a:t>Also: some frames have fully capitalized titles (like this one), others do not. You need to be consistent across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56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colon in title (also this is a slide where the title is NOT fully capitalized; not a problem either way, just pick one and be consistent)</a:t>
            </a:r>
          </a:p>
          <a:p>
            <a:endParaRPr lang="en-US" dirty="0"/>
          </a:p>
          <a:p>
            <a:r>
              <a:rPr lang="en-US" dirty="0"/>
              <a:t>The last three bullets are all “Detection module”—is that correct?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270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futurework</a:t>
            </a:r>
            <a:r>
              <a:rPr lang="en-US" dirty="0"/>
              <a:t>” is two words</a:t>
            </a:r>
          </a:p>
          <a:p>
            <a:endParaRPr lang="en-US" dirty="0"/>
          </a:p>
          <a:p>
            <a:r>
              <a:rPr lang="en-US" dirty="0"/>
              <a:t>No colon in title</a:t>
            </a:r>
          </a:p>
          <a:p>
            <a:endParaRPr lang="en-US" dirty="0"/>
          </a:p>
          <a:p>
            <a:r>
              <a:rPr lang="en-US" dirty="0"/>
              <a:t>Don’t need words “first” and “second” in the bulleted list; that’s kind of the point of having </a:t>
            </a:r>
            <a:r>
              <a:rPr lang="en-US"/>
              <a:t>a bulleted list!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8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Misspelled “motility” in title</a:t>
            </a:r>
          </a:p>
          <a:p>
            <a:endParaRPr lang="en-US" dirty="0"/>
          </a:p>
          <a:p>
            <a:r>
              <a:rPr lang="en-US" dirty="0"/>
              <a:t>Don’t justify text in presentation slides, there’s no reason to (if you’re having to justify your text in slides, THERE’S TOO MUCH TEXT)</a:t>
            </a:r>
          </a:p>
          <a:p>
            <a:endParaRPr lang="en-US" dirty="0"/>
          </a:p>
          <a:p>
            <a:r>
              <a:rPr lang="en-US" dirty="0"/>
              <a:t>--- WHAT IS YOUR RESEARCH QUESTION? ---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16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Misspelled “analysis” in title</a:t>
            </a:r>
          </a:p>
          <a:p>
            <a:endParaRPr lang="en-US" dirty="0"/>
          </a:p>
          <a:p>
            <a:r>
              <a:rPr lang="en-US" dirty="0"/>
              <a:t>I don’t understand how we got to this slide—we were just talking about T. gondii and you showed a video, but how did we go from that to this?</a:t>
            </a:r>
          </a:p>
          <a:p>
            <a:endParaRPr lang="en-US" dirty="0"/>
          </a:p>
          <a:p>
            <a:r>
              <a:rPr lang="en-US" dirty="0"/>
              <a:t>What’s the take-away from this slide? What point are you trying to make?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4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word “microscopic” refers to things being small; not the right word in the context of the title</a:t>
            </a:r>
          </a:p>
          <a:p>
            <a:r>
              <a:rPr lang="en-US" dirty="0"/>
              <a:t>-Maybe just say “3D confocal videos” or similar</a:t>
            </a:r>
          </a:p>
          <a:p>
            <a:endParaRPr lang="en-US" dirty="0"/>
          </a:p>
          <a:p>
            <a:r>
              <a:rPr lang="en-US" dirty="0"/>
              <a:t>Again, what is this point of this slide? What point are you making?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30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need “:” in title (ever)</a:t>
            </a:r>
          </a:p>
          <a:p>
            <a:endParaRPr lang="en-US" dirty="0"/>
          </a:p>
          <a:p>
            <a:r>
              <a:rPr lang="en-US" dirty="0"/>
              <a:t>Figure is way too small. If you want to use this figure, you’ll need to do one of several things: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the figure in pieces; that is, use animations to highlight certain sections, one at a time, so you can explain it to the audience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show one part of it at a time, perhaps showing one part and then another as you describe them through the talk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Highlight the modules (make that text REALLY BIG) to help give the audience the “big picture”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46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colons in title</a:t>
            </a:r>
          </a:p>
          <a:p>
            <a:endParaRPr lang="en-US" dirty="0"/>
          </a:p>
          <a:p>
            <a:r>
              <a:rPr lang="en-US" dirty="0"/>
              <a:t>Again, what is the point you are making on this slide? How does it relate to your original research question?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70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colons in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4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are way too small; audience won’t be able to see what their identifying features are </a:t>
            </a:r>
          </a:p>
          <a:p>
            <a:endParaRPr lang="en-US" dirty="0"/>
          </a:p>
          <a:p>
            <a:r>
              <a:rPr lang="en-US" dirty="0"/>
              <a:t>(on that note: what ARE their identifying features? More broadly, what is the point you are making on this slide?)</a:t>
            </a:r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thresholdings</a:t>
            </a:r>
            <a:r>
              <a:rPr lang="en-US" dirty="0"/>
              <a:t>” is not a word—”thresholds” is the plural of “threshold”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colon in title</a:t>
            </a:r>
          </a:p>
          <a:p>
            <a:endParaRPr lang="en-US" dirty="0"/>
          </a:p>
          <a:p>
            <a:r>
              <a:rPr lang="en-US" dirty="0"/>
              <a:t>What is the point you are making in this slide? How does it relate to your original research question?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0F2352-695E-D14F-9FC7-49F2E148AB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75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34777A62-655A-3040-B784-E285B01BD3B9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AA4F7FD0-611F-E549-9AE9-DC938D2596C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1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5.mp4"/><Relationship Id="rId7" Type="http://schemas.openxmlformats.org/officeDocument/2006/relationships/image" Target="../media/image2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8324028" cy="106202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FF00"/>
                </a:solidFill>
                <a:latin typeface="Avenir Roman" panose="02000503020000020003" pitchFamily="2" charset="0"/>
              </a:rPr>
              <a:t>Toward simple and scalable 3d cell tracking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31" y="6151645"/>
            <a:ext cx="7034362" cy="706355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rgbClr val="00B0F0"/>
                </a:solidFill>
              </a:rPr>
              <a:t>Open Science in Big Data Workshop – IEEE Bigdata 2018, Seattle, WA</a:t>
            </a:r>
          </a:p>
          <a:p>
            <a:r>
              <a:rPr lang="en-US" sz="1200" dirty="0">
                <a:solidFill>
                  <a:srgbClr val="00B0F0"/>
                </a:solidFill>
              </a:rPr>
              <a:t>Dec, 10,2018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787" y="209571"/>
            <a:ext cx="1262783" cy="96603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E3E282B-C760-284B-8B86-70B8FABD8E15}"/>
              </a:ext>
            </a:extLst>
          </p:cNvPr>
          <p:cNvSpPr txBox="1">
            <a:spLocks/>
          </p:cNvSpPr>
          <p:nvPr/>
        </p:nvSpPr>
        <p:spPr>
          <a:xfrm>
            <a:off x="1088914" y="2205318"/>
            <a:ext cx="8237966" cy="70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FEFF"/>
                </a:solidFill>
              </a:rPr>
              <a:t>Mojtaba S. Fazli </a:t>
            </a:r>
            <a:r>
              <a:rPr lang="en-US" sz="1600" baseline="30000" dirty="0">
                <a:solidFill>
                  <a:srgbClr val="00FEFF"/>
                </a:solidFill>
              </a:rPr>
              <a:t>1</a:t>
            </a:r>
            <a:r>
              <a:rPr lang="en-US" sz="1600" dirty="0">
                <a:solidFill>
                  <a:srgbClr val="00FEFF"/>
                </a:solidFill>
              </a:rPr>
              <a:t>, Steven </a:t>
            </a:r>
            <a:r>
              <a:rPr lang="en-US" sz="1600" dirty="0" err="1">
                <a:solidFill>
                  <a:srgbClr val="00FEFF"/>
                </a:solidFill>
              </a:rPr>
              <a:t>A.Vella</a:t>
            </a:r>
            <a:r>
              <a:rPr lang="en-US" sz="1600" dirty="0">
                <a:solidFill>
                  <a:srgbClr val="00FEFF"/>
                </a:solidFill>
              </a:rPr>
              <a:t> </a:t>
            </a:r>
            <a:r>
              <a:rPr lang="en-US" sz="1600" baseline="30000" dirty="0">
                <a:solidFill>
                  <a:srgbClr val="00FEFF"/>
                </a:solidFill>
              </a:rPr>
              <a:t>2</a:t>
            </a:r>
            <a:r>
              <a:rPr lang="en-US" sz="1600" dirty="0">
                <a:solidFill>
                  <a:srgbClr val="00FEFF"/>
                </a:solidFill>
              </a:rPr>
              <a:t>, Silvia </a:t>
            </a:r>
            <a:r>
              <a:rPr lang="en-US" sz="1600" dirty="0" err="1">
                <a:solidFill>
                  <a:srgbClr val="00FEFF"/>
                </a:solidFill>
              </a:rPr>
              <a:t>N.J.Moreno</a:t>
            </a:r>
            <a:r>
              <a:rPr lang="en-US" sz="1600" dirty="0">
                <a:solidFill>
                  <a:srgbClr val="00FEFF"/>
                </a:solidFill>
              </a:rPr>
              <a:t> </a:t>
            </a:r>
            <a:r>
              <a:rPr lang="en-US" sz="1600" baseline="30000" dirty="0">
                <a:solidFill>
                  <a:srgbClr val="00FEFF"/>
                </a:solidFill>
              </a:rPr>
              <a:t>2</a:t>
            </a:r>
            <a:r>
              <a:rPr lang="en-US" sz="1600" dirty="0">
                <a:solidFill>
                  <a:srgbClr val="00FEFF"/>
                </a:solidFill>
              </a:rPr>
              <a:t>,  Garry E. Ward </a:t>
            </a:r>
            <a:r>
              <a:rPr lang="en-US" sz="1600" baseline="30000" dirty="0">
                <a:solidFill>
                  <a:srgbClr val="00FEFF"/>
                </a:solidFill>
              </a:rPr>
              <a:t>3</a:t>
            </a:r>
            <a:r>
              <a:rPr lang="en-US" sz="1600" dirty="0">
                <a:solidFill>
                  <a:srgbClr val="00FEFF"/>
                </a:solidFill>
              </a:rPr>
              <a:t>, Shannon Quinn </a:t>
            </a:r>
            <a:r>
              <a:rPr lang="en-US" sz="1600" baseline="30000" dirty="0">
                <a:solidFill>
                  <a:srgbClr val="00FEFF"/>
                </a:solidFill>
              </a:rPr>
              <a:t>1,2</a:t>
            </a:r>
            <a:r>
              <a:rPr lang="en-US" sz="1600" dirty="0">
                <a:solidFill>
                  <a:srgbClr val="00FEFF"/>
                </a:solidFill>
              </a:rPr>
              <a:t>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7E3B1CB-2251-744E-A5E1-8BF83A18D01C}"/>
              </a:ext>
            </a:extLst>
          </p:cNvPr>
          <p:cNvSpPr txBox="1">
            <a:spLocks/>
          </p:cNvSpPr>
          <p:nvPr/>
        </p:nvSpPr>
        <p:spPr>
          <a:xfrm>
            <a:off x="1088913" y="3416328"/>
            <a:ext cx="8237966" cy="68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None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None/>
              <a:defRPr sz="16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00FEFF"/>
                </a:solidFill>
              </a:rPr>
              <a:t>1  Department of Computer Science, The University of Georgia, GA, USA</a:t>
            </a:r>
          </a:p>
          <a:p>
            <a:r>
              <a:rPr lang="en-US" sz="1100" dirty="0">
                <a:solidFill>
                  <a:srgbClr val="00FEFF"/>
                </a:solidFill>
              </a:rPr>
              <a:t>2  Department of Cellular Biology, The University of Georgia, GA, USA</a:t>
            </a:r>
          </a:p>
          <a:p>
            <a:r>
              <a:rPr lang="en-US" sz="1100" dirty="0">
                <a:solidFill>
                  <a:srgbClr val="00FEFF"/>
                </a:solidFill>
              </a:rPr>
              <a:t>3  Department of Microbiology and Molecular Genetics, The </a:t>
            </a:r>
            <a:r>
              <a:rPr lang="en-US" sz="1100" dirty="0" smtClean="0">
                <a:solidFill>
                  <a:srgbClr val="00FEFF"/>
                </a:solidFill>
              </a:rPr>
              <a:t>University </a:t>
            </a:r>
            <a:r>
              <a:rPr lang="en-US" sz="1100" dirty="0">
                <a:solidFill>
                  <a:srgbClr val="00FEFF"/>
                </a:solidFill>
              </a:rPr>
              <a:t>of Vermont, </a:t>
            </a:r>
            <a:r>
              <a:rPr lang="en-US" sz="1100" dirty="0" smtClean="0">
                <a:solidFill>
                  <a:srgbClr val="00FEFF"/>
                </a:solidFill>
              </a:rPr>
              <a:t>VT, </a:t>
            </a:r>
            <a:r>
              <a:rPr lang="en-US" sz="1100" dirty="0" smtClean="0">
                <a:solidFill>
                  <a:srgbClr val="00FEFF"/>
                </a:solidFill>
              </a:rPr>
              <a:t>USA </a:t>
            </a:r>
            <a:endParaRPr lang="en-US" sz="1100" dirty="0">
              <a:solidFill>
                <a:srgbClr val="00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B3501C-0BF6-4941-B958-27196AD9A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42485B-30FD-4C7E-978A-3962892E33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5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3E6347-0C1B-4131-8BB1-F198DEFDF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E6EBD1F-4B07-194C-B48A-E2BDDADA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95" y="1737360"/>
            <a:ext cx="10496021" cy="5191760"/>
          </a:xfrm>
          <a:prstGeom prst="rect">
            <a:avLst/>
          </a:prstGeom>
        </p:spPr>
      </p:pic>
      <p:sp>
        <p:nvSpPr>
          <p:cNvPr id="25" name="Freeform 6">
            <a:extLst>
              <a:ext uri="{FF2B5EF4-FFF2-40B4-BE49-F238E27FC236}">
                <a16:creationId xmlns:a16="http://schemas.microsoft.com/office/drawing/2014/main" id="{97E55B52-5304-40DB-BE2D-8EEB104CA2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2578" y="193918"/>
            <a:ext cx="3833906" cy="4952492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Selecting the Best Image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670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vie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0800" y="1644732"/>
            <a:ext cx="5363688" cy="402276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92156" y="228373"/>
            <a:ext cx="3833906" cy="1250105"/>
          </a:xfrm>
        </p:spPr>
        <p:txBody>
          <a:bodyPr>
            <a:normAutofit/>
          </a:bodyPr>
          <a:lstStyle/>
          <a:p>
            <a:r>
              <a:rPr lang="en-US" sz="3200" dirty="0"/>
              <a:t>Thresholding and </a:t>
            </a:r>
            <a:r>
              <a:rPr lang="en-US" sz="3200" dirty="0" err="1" smtClean="0"/>
              <a:t>Sparsification</a:t>
            </a:r>
            <a:endParaRPr lang="en-US" sz="3200" dirty="0"/>
          </a:p>
        </p:txBody>
      </p:sp>
      <p:pic>
        <p:nvPicPr>
          <p:cNvPr id="4" name="movie11.mp4">
            <a:hlinkClick r:id="" action="ppaction://media"/>
            <a:extLst>
              <a:ext uri="{FF2B5EF4-FFF2-40B4-BE49-F238E27FC236}">
                <a16:creationId xmlns:a16="http://schemas.microsoft.com/office/drawing/2014/main" id="{BA6074C9-5D76-4942-A2F1-50520DCC5D36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3953" y="1644732"/>
            <a:ext cx="5343898" cy="400792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F463FF-3F88-7640-BB82-7D8140AF958E}"/>
              </a:ext>
            </a:extLst>
          </p:cNvPr>
          <p:cNvSpPr/>
          <p:nvPr/>
        </p:nvSpPr>
        <p:spPr>
          <a:xfrm rot="21232325">
            <a:off x="1159099" y="2947778"/>
            <a:ext cx="251138" cy="14166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sz="1200" dirty="0"/>
              <a:t>Intensity Oscillation</a:t>
            </a:r>
          </a:p>
        </p:txBody>
      </p:sp>
    </p:spTree>
    <p:extLst>
      <p:ext uri="{BB962C8B-B14F-4D97-AF65-F5344CB8AC3E}">
        <p14:creationId xmlns:p14="http://schemas.microsoft.com/office/powerpoint/2010/main" val="191471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7886"/>
            <a:ext cx="3833906" cy="1319033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Unifying </a:t>
            </a:r>
            <a:r>
              <a:rPr lang="en-US" sz="4400" dirty="0"/>
              <a:t>the Cell </a:t>
            </a:r>
            <a:r>
              <a:rPr lang="en-US" sz="4400" dirty="0" smtClean="0"/>
              <a:t>particles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82932" y="2844804"/>
            <a:ext cx="376311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First: Representation of the potential locations of the particles:</a:t>
            </a:r>
            <a:r>
              <a:rPr lang="en-US" sz="2400" i="1" dirty="0"/>
              <a:t> by finding the locations of the intensity spikes and visualizing them in 3D space, we are trying to have an  understanding about the locations of the cells.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DE3B3-7438-1E4E-93A4-46B258210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4080" y="1120462"/>
            <a:ext cx="5856445" cy="441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7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 rot="2094229">
            <a:off x="1099322" y="2630139"/>
            <a:ext cx="3833906" cy="1041338"/>
          </a:xfrm>
        </p:spPr>
        <p:txBody>
          <a:bodyPr>
            <a:normAutofit/>
          </a:bodyPr>
          <a:lstStyle/>
          <a:p>
            <a:r>
              <a:rPr lang="en-US" sz="2400" dirty="0"/>
              <a:t> Applying 3D connected components labeling!</a:t>
            </a:r>
          </a:p>
        </p:txBody>
      </p:sp>
      <p:sp>
        <p:nvSpPr>
          <p:cNvPr id="4" name="Rectangle 3"/>
          <p:cNvSpPr/>
          <p:nvPr/>
        </p:nvSpPr>
        <p:spPr>
          <a:xfrm>
            <a:off x="210641" y="4806212"/>
            <a:ext cx="37631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i="1" dirty="0"/>
              <a:t>For tracking we need to have all cell’s point integrated as a single component.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36BA74F-CB21-6644-AE3E-25C8D0215C3C}"/>
              </a:ext>
            </a:extLst>
          </p:cNvPr>
          <p:cNvSpPr txBox="1">
            <a:spLocks/>
          </p:cNvSpPr>
          <p:nvPr/>
        </p:nvSpPr>
        <p:spPr>
          <a:xfrm>
            <a:off x="-1" y="307886"/>
            <a:ext cx="4089225" cy="13190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Unifying the Cell </a:t>
            </a:r>
            <a:r>
              <a:rPr lang="en-US" sz="4400" dirty="0" smtClean="0"/>
              <a:t>particles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7B0C83-8423-E045-9E59-3BE1861A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1642" y="1380365"/>
            <a:ext cx="5857551" cy="40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7886"/>
            <a:ext cx="2479964" cy="2296769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Comparing the detected cells </a:t>
            </a:r>
            <a:r>
              <a:rPr lang="en-US" sz="3200" dirty="0"/>
              <a:t>with the ground truth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49407" y="5146639"/>
            <a:ext cx="27769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i="1" dirty="0"/>
              <a:t>After creating the components we </a:t>
            </a:r>
            <a:r>
              <a:rPr lang="en-US" sz="1600" i="1" dirty="0" err="1"/>
              <a:t>overlayed</a:t>
            </a:r>
            <a:r>
              <a:rPr lang="en-US" sz="1600" i="1" dirty="0"/>
              <a:t> all 63 frames to check the results with the ground </a:t>
            </a:r>
            <a:r>
              <a:rPr lang="en-US" sz="1600" dirty="0"/>
              <a:t> truth</a:t>
            </a:r>
            <a:r>
              <a:rPr lang="en-US" sz="1600" i="1" dirty="0" smtClean="0"/>
              <a:t>!</a:t>
            </a:r>
            <a:endParaRPr lang="en-US" sz="16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11" y="1385455"/>
            <a:ext cx="4897583" cy="3648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197" y="1385455"/>
            <a:ext cx="5096803" cy="36487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39033" y="4695377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ground </a:t>
            </a:r>
            <a:r>
              <a:rPr lang="en-US" dirty="0"/>
              <a:t>truth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20074" y="4664918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Our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8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7886"/>
            <a:ext cx="2479964" cy="2296769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Comparing the ground truth </a:t>
            </a:r>
            <a:r>
              <a:rPr lang="en-US" sz="3200" dirty="0"/>
              <a:t>with </a:t>
            </a:r>
            <a:r>
              <a:rPr lang="en-US" sz="3200" dirty="0" smtClean="0"/>
              <a:t>centers </a:t>
            </a:r>
            <a:r>
              <a:rPr lang="en-US" sz="3200" dirty="0"/>
              <a:t>of </a:t>
            </a:r>
            <a:r>
              <a:rPr lang="en-US" sz="3200" dirty="0" smtClean="0"/>
              <a:t>masses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78107" y="4880043"/>
            <a:ext cx="2774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 smtClean="0"/>
              <a:t>The comparison shows that the results with center of masses is more closer to the ground truth.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11" y="1403797"/>
            <a:ext cx="4897583" cy="3630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194" y="1403797"/>
            <a:ext cx="5096806" cy="36304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9033" y="4695377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ground </a:t>
            </a:r>
            <a:r>
              <a:rPr lang="en-US" dirty="0"/>
              <a:t>truth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0074" y="4664918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Our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2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83570" y="-139154"/>
            <a:ext cx="2479964" cy="2296769"/>
          </a:xfrm>
        </p:spPr>
        <p:txBody>
          <a:bodyPr>
            <a:noAutofit/>
          </a:bodyPr>
          <a:lstStyle/>
          <a:p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Removing the </a:t>
            </a:r>
            <a:r>
              <a:rPr lang="en-US" sz="3200" dirty="0" smtClean="0"/>
              <a:t>noise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41370" y="4404432"/>
            <a:ext cx="26295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By computing the volume of each component and filtering out the small </a:t>
            </a:r>
            <a:r>
              <a:rPr lang="en-US" i="1" dirty="0" smtClean="0"/>
              <a:t>components, we </a:t>
            </a:r>
            <a:r>
              <a:rPr lang="en-US" i="1" dirty="0"/>
              <a:t>removed the false </a:t>
            </a:r>
            <a:r>
              <a:rPr lang="en-US" i="1" dirty="0" smtClean="0"/>
              <a:t>positives from our data </a:t>
            </a:r>
            <a:r>
              <a:rPr lang="en-US" i="1" dirty="0"/>
              <a:t>!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11" y="1440873"/>
            <a:ext cx="4897583" cy="3593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195" y="1440873"/>
            <a:ext cx="5096805" cy="35933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9033" y="4695377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ground </a:t>
            </a:r>
            <a:r>
              <a:rPr lang="en-US" dirty="0"/>
              <a:t>truth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20074" y="4664918"/>
            <a:ext cx="160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Our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9E3A6AB-498B-984D-A78C-AE6C45219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35" y="440924"/>
            <a:ext cx="3833906" cy="4952492"/>
          </a:xfrm>
        </p:spPr>
        <p:txBody>
          <a:bodyPr>
            <a:noAutofit/>
          </a:bodyPr>
          <a:lstStyle/>
          <a:p>
            <a:r>
              <a:rPr lang="en-US" sz="3200" dirty="0"/>
              <a:t>Tracking the </a:t>
            </a:r>
            <a:r>
              <a:rPr lang="en-US" sz="3200" dirty="0" smtClean="0"/>
              <a:t>Cells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990F04-893C-9244-A95A-705D8ED88B17}"/>
              </a:ext>
            </a:extLst>
          </p:cNvPr>
          <p:cNvSpPr txBox="1"/>
          <p:nvPr/>
        </p:nvSpPr>
        <p:spPr>
          <a:xfrm>
            <a:off x="1858674" y="1640802"/>
            <a:ext cx="3728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extracting all the centroids of the masses, we have a jagged list of the centers.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used Hungarian Algorithm for tracking the cells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461C0E-2975-F745-B356-59CC411F3B03}"/>
              </a:ext>
            </a:extLst>
          </p:cNvPr>
          <p:cNvSpPr txBox="1"/>
          <p:nvPr/>
        </p:nvSpPr>
        <p:spPr>
          <a:xfrm>
            <a:off x="6491731" y="1640802"/>
            <a:ext cx="46742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The problem of local assignment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set a distance threshold on the distance between two points not exceeding the defined value in two consecutive frames.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43A617-3527-C843-9B15-19DF627B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020" y="3850783"/>
            <a:ext cx="2863540" cy="958892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2F149E7-BFB0-8D45-9C60-F7CDFAEF9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03951" y="2112134"/>
            <a:ext cx="3478561" cy="2147260"/>
          </a:xfrm>
        </p:spPr>
      </p:pic>
    </p:spTree>
    <p:extLst>
      <p:ext uri="{BB962C8B-B14F-4D97-AF65-F5344CB8AC3E}">
        <p14:creationId xmlns:p14="http://schemas.microsoft.com/office/powerpoint/2010/main" val="328465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307886"/>
            <a:ext cx="2770910" cy="2296769"/>
          </a:xfrm>
        </p:spPr>
        <p:txBody>
          <a:bodyPr>
            <a:noAutofit/>
          </a:bodyPr>
          <a:lstStyle/>
          <a:p>
            <a:r>
              <a:rPr lang="en-US" sz="3200" dirty="0"/>
              <a:t>Let’s see how the objects are moving across the time !</a:t>
            </a:r>
            <a:endParaRPr lang="en-US" sz="2400" dirty="0"/>
          </a:p>
        </p:txBody>
      </p:sp>
      <p:pic>
        <p:nvPicPr>
          <p:cNvPr id="4" name="movie4d2.mp4">
            <a:hlinkClick r:id="" action="ppaction://media"/>
            <a:extLst>
              <a:ext uri="{FF2B5EF4-FFF2-40B4-BE49-F238E27FC236}">
                <a16:creationId xmlns:a16="http://schemas.microsoft.com/office/drawing/2014/main" id="{7C174F19-4EEA-9E4B-93C7-F448D12A31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7226" y="436839"/>
            <a:ext cx="7314064" cy="548554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A1E1C7-41DA-3543-AADB-7C19CADC59E8}"/>
              </a:ext>
            </a:extLst>
          </p:cNvPr>
          <p:cNvCxnSpPr>
            <a:cxnSpLocks/>
          </p:cNvCxnSpPr>
          <p:nvPr/>
        </p:nvCxnSpPr>
        <p:spPr>
          <a:xfrm>
            <a:off x="5937161" y="2144332"/>
            <a:ext cx="2357107" cy="1031186"/>
          </a:xfrm>
          <a:prstGeom prst="line">
            <a:avLst/>
          </a:prstGeom>
          <a:ln w="127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B40554-100C-3940-B2D7-2852D7F47934}"/>
              </a:ext>
            </a:extLst>
          </p:cNvPr>
          <p:cNvCxnSpPr>
            <a:cxnSpLocks/>
          </p:cNvCxnSpPr>
          <p:nvPr/>
        </p:nvCxnSpPr>
        <p:spPr>
          <a:xfrm flipV="1">
            <a:off x="8294269" y="3175519"/>
            <a:ext cx="0" cy="1963151"/>
          </a:xfrm>
          <a:prstGeom prst="line">
            <a:avLst/>
          </a:prstGeom>
          <a:ln w="127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61A004-72A5-3F48-B46D-95EEA92B0C11}"/>
              </a:ext>
            </a:extLst>
          </p:cNvPr>
          <p:cNvCxnSpPr>
            <a:cxnSpLocks/>
          </p:cNvCxnSpPr>
          <p:nvPr/>
        </p:nvCxnSpPr>
        <p:spPr>
          <a:xfrm flipH="1">
            <a:off x="8294270" y="2157211"/>
            <a:ext cx="2311482" cy="1018307"/>
          </a:xfrm>
          <a:prstGeom prst="line">
            <a:avLst/>
          </a:prstGeom>
          <a:ln w="1270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04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B9FC6610-A5F8-45EA-B7D4-AFDF75D208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4E9AB7A3-4EBC-40F6-99B4-4B1FE7F9DD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330B68E7-7145-4358-B696-8C8084BD85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7A92B418-F5F0-4FB8-BB6C-DB565C0907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591" y="773858"/>
            <a:ext cx="6094409" cy="1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6">
            <a:extLst>
              <a:ext uri="{FF2B5EF4-FFF2-40B4-BE49-F238E27FC236}">
                <a16:creationId xmlns:a16="http://schemas.microsoft.com/office/drawing/2014/main" id="{DAE5548B-F97E-47AF-8AAE-1A969029F9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996B6D-B6D3-4A1E-89FD-164CB64183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6201007"/>
            <a:ext cx="4657344" cy="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2DE98E3-55D7-EE4A-8694-27B8A63B9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980" y="2360362"/>
            <a:ext cx="4453242" cy="32775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987614-A038-1C4C-A26C-63D8B550E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217" y="2552974"/>
            <a:ext cx="6401856" cy="2987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EF2EC-263C-EF44-AB99-C97D64C4A52A}"/>
              </a:ext>
            </a:extLst>
          </p:cNvPr>
          <p:cNvSpPr txBox="1"/>
          <p:nvPr/>
        </p:nvSpPr>
        <p:spPr>
          <a:xfrm>
            <a:off x="682215" y="5696296"/>
            <a:ext cx="440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Aggregated result of the tracked cells trajectories in a single plot </a:t>
            </a:r>
            <a:r>
              <a:rPr lang="en-US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AAE8E7-DA66-9E4C-BA45-BCC963F93939}"/>
              </a:ext>
            </a:extLst>
          </p:cNvPr>
          <p:cNvSpPr txBox="1"/>
          <p:nvPr/>
        </p:nvSpPr>
        <p:spPr>
          <a:xfrm>
            <a:off x="6555869" y="5788629"/>
            <a:ext cx="5483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4D Representation of spatiotemporal dimensions of the tracked cells across a video  </a:t>
            </a:r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-611600" y="767286"/>
            <a:ext cx="2770910" cy="22967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Tracking 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948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Toxoplasma </a:t>
            </a:r>
            <a:r>
              <a:rPr lang="en-US" dirty="0" err="1"/>
              <a:t>gondii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772383"/>
            <a:ext cx="5218195" cy="3480495"/>
          </a:xfrm>
        </p:spPr>
      </p:pic>
      <p:sp>
        <p:nvSpPr>
          <p:cNvPr id="5" name="TextBox 4"/>
          <p:cNvSpPr txBox="1"/>
          <p:nvPr/>
        </p:nvSpPr>
        <p:spPr>
          <a:xfrm>
            <a:off x="0" y="6325608"/>
            <a:ext cx="5218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image is downloaded from https://</a:t>
            </a:r>
            <a:r>
              <a:rPr lang="en-US" sz="800" dirty="0" err="1"/>
              <a:t>www.istockphoto.com</a:t>
            </a:r>
            <a:r>
              <a:rPr lang="en-US" sz="800" dirty="0"/>
              <a:t>/photo/toxoplasma-gondii-awareness-conceptual-image-gm874063668-244075790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75505" y="559678"/>
            <a:ext cx="61089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an intracellular parasite that invades host cells, hijacks the cellular machinery, and replicates before egress and subsequent invasion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the causative agent of disseminated toxoplasmosis, which is considered as one of the most successful parasitic infections; more than 1/3 of the world’s population has been or is infected.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For infants, elderly, neonatal fetuses, and individuals with weak or compromised immune systems, </a:t>
            </a:r>
            <a:r>
              <a:rPr lang="en-US" i="1" dirty="0"/>
              <a:t>T. </a:t>
            </a:r>
            <a:r>
              <a:rPr lang="en-US" i="1" dirty="0" err="1"/>
              <a:t>gondii</a:t>
            </a:r>
            <a:r>
              <a:rPr lang="en-US" dirty="0"/>
              <a:t> can cause deadly complications.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i="1" dirty="0"/>
              <a:t>T. </a:t>
            </a:r>
            <a:r>
              <a:rPr lang="en-US" i="1" dirty="0" err="1"/>
              <a:t>gondii’s</a:t>
            </a:r>
            <a:r>
              <a:rPr lang="en-US" i="1" dirty="0"/>
              <a:t> </a:t>
            </a:r>
            <a:r>
              <a:rPr lang="en-US" dirty="0"/>
              <a:t>virulence and ability to invade host cells is linked to its lytic cycle.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39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F22B-2DA6-134C-B04C-BDBF1E152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1759316"/>
          </a:xfrm>
        </p:spPr>
        <p:txBody>
          <a:bodyPr>
            <a:normAutofit/>
          </a:bodyPr>
          <a:lstStyle/>
          <a:p>
            <a:r>
              <a:rPr lang="en-US" sz="4000" dirty="0"/>
              <a:t>Framework </a:t>
            </a:r>
            <a:r>
              <a:rPr lang="en-US" sz="4000" dirty="0" smtClean="0"/>
              <a:t>Parallelization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31B9B-31FD-BC48-ADC7-5848ECD03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492134"/>
            <a:ext cx="3833906" cy="332420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1500"/>
              <a:t>First we identified the bottlenecks : </a:t>
            </a:r>
          </a:p>
          <a:p>
            <a:pPr algn="r" fontAlgn="base"/>
            <a:r>
              <a:rPr lang="en-US" sz="1500" b="1" i="1"/>
              <a:t>Preprocessing module</a:t>
            </a:r>
          </a:p>
          <a:p>
            <a:pPr algn="r" fontAlgn="base"/>
            <a:r>
              <a:rPr lang="en-US" sz="1500"/>
              <a:t>Thresholding part in </a:t>
            </a:r>
            <a:r>
              <a:rPr lang="en-US" sz="1500" b="1" i="1"/>
              <a:t>Sparsification module</a:t>
            </a:r>
          </a:p>
          <a:p>
            <a:pPr algn="r" fontAlgn="base"/>
            <a:r>
              <a:rPr lang="en-US" sz="1500"/>
              <a:t>3D connected component part in </a:t>
            </a:r>
            <a:r>
              <a:rPr lang="en-US" sz="1500" b="1" i="1"/>
              <a:t>Detection module</a:t>
            </a:r>
          </a:p>
          <a:p>
            <a:pPr algn="r" fontAlgn="base"/>
            <a:r>
              <a:rPr lang="en-US" sz="1500"/>
              <a:t>Computing the center of the mass in </a:t>
            </a:r>
            <a:r>
              <a:rPr lang="en-US" sz="1500" b="1" i="1"/>
              <a:t>Detection module.</a:t>
            </a:r>
          </a:p>
          <a:p>
            <a:pPr algn="r" fontAlgn="base"/>
            <a:r>
              <a:rPr lang="en-US" sz="1500"/>
              <a:t>Computing the mass volumes and filtering out the false positives in </a:t>
            </a:r>
            <a:r>
              <a:rPr lang="en-US" sz="1500" b="1" i="1"/>
              <a:t>Detection module</a:t>
            </a:r>
          </a:p>
          <a:p>
            <a:pPr marL="0" indent="0" algn="r" fontAlgn="base">
              <a:buNone/>
            </a:pPr>
            <a:endParaRPr lang="en-US" sz="1500"/>
          </a:p>
          <a:p>
            <a:pPr marL="0" indent="0" algn="r">
              <a:buNone/>
            </a:pP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B26D9D-D275-6945-9326-352D26C01D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1601" y="1208932"/>
            <a:ext cx="6248400" cy="43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15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8784"/>
            <a:ext cx="4216400" cy="4952492"/>
          </a:xfrm>
        </p:spPr>
        <p:txBody>
          <a:bodyPr>
            <a:normAutofit/>
          </a:bodyPr>
          <a:lstStyle/>
          <a:p>
            <a:r>
              <a:rPr lang="en-US" sz="4400" dirty="0"/>
              <a:t>Conclusion and </a:t>
            </a:r>
            <a:r>
              <a:rPr lang="en-US" sz="4400" dirty="0" smtClean="0"/>
              <a:t>Future work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748" y="1420290"/>
            <a:ext cx="7410822" cy="58231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800" dirty="0"/>
              <a:t>In this research, we developed a computational pipeline for cell tracking and detection in 3D microscopic videos. We developed a parallel version of our framework using “</a:t>
            </a:r>
            <a:r>
              <a:rPr lang="en-US" sz="1800" dirty="0" err="1"/>
              <a:t>joblib</a:t>
            </a:r>
            <a:r>
              <a:rPr lang="en-US" sz="1800" dirty="0"/>
              <a:t>” and “</a:t>
            </a:r>
            <a:r>
              <a:rPr lang="en-US" sz="1800" dirty="0" err="1"/>
              <a:t>multiprocess</a:t>
            </a:r>
            <a:r>
              <a:rPr lang="en-US" sz="1800" dirty="0"/>
              <a:t>” libraries of Python. The parallel version shows an order of magnitude improvement in runtime over the serial version. As this </a:t>
            </a:r>
            <a:r>
              <a:rPr lang="en-US" sz="1800" b="1" i="1" dirty="0">
                <a:solidFill>
                  <a:srgbClr val="7030A0"/>
                </a:solidFill>
              </a:rPr>
              <a:t>is only an initial implementation</a:t>
            </a:r>
            <a:r>
              <a:rPr lang="en-US" sz="1800" dirty="0"/>
              <a:t>, we anticipate additional performance improvements we refine our methods. </a:t>
            </a:r>
          </a:p>
          <a:p>
            <a:pPr marL="0" indent="0" algn="just"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pPr marL="0" indent="0" algn="just">
              <a:buNone/>
            </a:pPr>
            <a:r>
              <a:rPr lang="en-US" sz="1800" dirty="0"/>
              <a:t>In the </a:t>
            </a:r>
            <a:r>
              <a:rPr lang="en-US" sz="1800" b="1" dirty="0">
                <a:solidFill>
                  <a:srgbClr val="7030A0"/>
                </a:solidFill>
              </a:rPr>
              <a:t>future</a:t>
            </a:r>
            <a:r>
              <a:rPr lang="en-US" sz="1800" dirty="0"/>
              <a:t> we plan to concentrate more on two points. </a:t>
            </a:r>
          </a:p>
          <a:p>
            <a:pPr lvl="4" algn="just"/>
            <a:r>
              <a:rPr lang="en-US" dirty="0" smtClean="0"/>
              <a:t>improving </a:t>
            </a:r>
            <a:r>
              <a:rPr lang="en-US" dirty="0"/>
              <a:t>the computational performance of our pipeline and its scalability using other distributed systems solutions like </a:t>
            </a:r>
            <a:r>
              <a:rPr lang="en-US" dirty="0" err="1"/>
              <a:t>dask</a:t>
            </a:r>
            <a:r>
              <a:rPr lang="en-US" dirty="0"/>
              <a:t> or Apache Spark.</a:t>
            </a:r>
          </a:p>
          <a:p>
            <a:pPr lvl="4" algn="just"/>
            <a:r>
              <a:rPr lang="en-US" dirty="0" smtClean="0"/>
              <a:t>we </a:t>
            </a:r>
            <a:r>
              <a:rPr lang="en-US" dirty="0"/>
              <a:t>hope to use more robust methods to remove sources of noise in the images, such as generative adversarial networks (GANs) to learn noise distributions and perform deconvolutions.</a:t>
            </a:r>
          </a:p>
          <a:p>
            <a:pPr marL="0" lvl="4" indent="0" algn="just">
              <a:buNone/>
            </a:pPr>
            <a:r>
              <a:rPr lang="en-US" dirty="0"/>
              <a:t>  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F6ABBE9-0B96-C941-B8A0-7EE6E2DFE58C}"/>
              </a:ext>
            </a:extLst>
          </p:cNvPr>
          <p:cNvSpPr txBox="1">
            <a:spLocks/>
          </p:cNvSpPr>
          <p:nvPr/>
        </p:nvSpPr>
        <p:spPr>
          <a:xfrm>
            <a:off x="0" y="5748798"/>
            <a:ext cx="7034362" cy="70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8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Corbel" panose="020B0503020204020204" pitchFamily="34" charset="0"/>
              <a:buChar char="–"/>
              <a:defRPr sz="140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83464" indent="-283464" algn="l" defTabSz="914400" rtl="0" eaLnBrk="1" latinLnBrk="0" hangingPunct="1">
              <a:lnSpc>
                <a:spcPct val="112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3464" indent="-283464" algn="l" defTabSz="914400" rtl="0" eaLnBrk="1" latinLnBrk="0" hangingPunct="1">
              <a:lnSpc>
                <a:spcPct val="112000"/>
              </a:lnSpc>
              <a:spcBef>
                <a:spcPts val="1300"/>
              </a:spcBef>
              <a:buFont typeface="Arial" panose="020B0604020202020204" pitchFamily="34" charset="0"/>
              <a:buChar char="•"/>
              <a:defRPr sz="140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Open Science in Big Data Workshop – IEEE Bigdata 2018, Seattle, WA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0070C0"/>
                </a:solidFill>
              </a:rPr>
              <a:t>Dec, 10,2018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DF40E-BC41-0E42-9F8B-3326277A8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787" y="209571"/>
            <a:ext cx="1262783" cy="96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26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7F988-40DF-AE4D-BE45-AF77F9A31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1335" y="2710449"/>
            <a:ext cx="5426299" cy="1867989"/>
          </a:xfrm>
        </p:spPr>
        <p:txBody>
          <a:bodyPr>
            <a:normAutofit/>
          </a:bodyPr>
          <a:lstStyle/>
          <a:p>
            <a:r>
              <a:rPr lang="en-US" sz="54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4151670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Why we study the </a:t>
            </a:r>
            <a:r>
              <a:rPr lang="en-US" sz="3200" dirty="0" err="1"/>
              <a:t>Moyility</a:t>
            </a:r>
            <a:r>
              <a:rPr lang="en-US" sz="3200" dirty="0"/>
              <a:t> of the parasite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9065"/>
            <a:ext cx="6248398" cy="5870645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b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Motility is essential for lytic cycle because 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Move to find a host cell to invade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The actual process of invasion to go into a host cell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Egress out of a host cell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>
              <a:solidFill>
                <a:schemeClr val="tx1"/>
              </a:solidFill>
              <a:latin typeface="Bell MT" charset="0"/>
              <a:ea typeface="Bell MT" charset="0"/>
              <a:cs typeface="Bell MT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>
              <a:solidFill>
                <a:schemeClr val="tx1"/>
              </a:solidFill>
              <a:latin typeface="Bell MT" charset="0"/>
              <a:ea typeface="Bell MT" charset="0"/>
              <a:cs typeface="Bell MT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i="1" dirty="0">
              <a:solidFill>
                <a:schemeClr val="tx1"/>
              </a:solidFill>
              <a:latin typeface="Bell MT" charset="0"/>
              <a:ea typeface="Bell MT" charset="0"/>
              <a:cs typeface="Bell MT" charset="0"/>
            </a:endParaRPr>
          </a:p>
          <a:p>
            <a:pPr marL="0" indent="0" algn="just">
              <a:buNone/>
            </a:pPr>
            <a:r>
              <a:rPr lang="en-US" b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By modeling the motion of </a:t>
            </a:r>
            <a:r>
              <a:rPr lang="en-US" b="1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T. </a:t>
            </a:r>
            <a:r>
              <a:rPr lang="en-US" b="1" i="1" dirty="0" err="1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gondii</a:t>
            </a:r>
            <a:r>
              <a:rPr lang="en-US" b="1" dirty="0" smtClean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, our final goal is to answer this question:</a:t>
            </a:r>
            <a:endParaRPr lang="en-US" i="1" dirty="0">
              <a:solidFill>
                <a:schemeClr val="tx1"/>
              </a:solidFill>
              <a:latin typeface="Bell MT" charset="0"/>
              <a:ea typeface="Bell MT" charset="0"/>
              <a:cs typeface="Bell MT" charset="0"/>
            </a:endParaRPr>
          </a:p>
          <a:p>
            <a:pPr algn="just"/>
            <a:endParaRPr lang="en-US" i="1" dirty="0">
              <a:solidFill>
                <a:schemeClr val="tx1"/>
              </a:solidFill>
              <a:latin typeface="Bell MT" charset="0"/>
              <a:ea typeface="Bell MT" charset="0"/>
              <a:cs typeface="Bell MT" charset="0"/>
            </a:endParaRPr>
          </a:p>
          <a:p>
            <a:pPr marL="0" indent="0" algn="just">
              <a:buNone/>
            </a:pPr>
            <a:r>
              <a:rPr lang="en-US" i="1" dirty="0" smtClean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how </a:t>
            </a:r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could we design targeted therapies to disrupt the T. </a:t>
            </a:r>
            <a:r>
              <a:rPr lang="en-US" i="1" dirty="0" err="1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gondii</a:t>
            </a:r>
            <a: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  <a:t> lytic cycle and target the gliding, invading, or egress stages of the parasite? </a:t>
            </a:r>
            <a:br>
              <a:rPr lang="en-US" i="1" dirty="0">
                <a:solidFill>
                  <a:schemeClr val="tx1"/>
                </a:solidFill>
                <a:latin typeface="Bell MT" charset="0"/>
                <a:ea typeface="Bell MT" charset="0"/>
                <a:cs typeface="Bell MT" charset="0"/>
              </a:rPr>
            </a:br>
            <a:endParaRPr lang="en-US" i="1" dirty="0">
              <a:solidFill>
                <a:schemeClr val="tx1"/>
              </a:solidFill>
              <a:latin typeface="Bell MT" charset="0"/>
              <a:ea typeface="Bell MT" charset="0"/>
              <a:cs typeface="Bell MT" charset="0"/>
            </a:endParaRPr>
          </a:p>
        </p:txBody>
      </p:sp>
      <p:pic>
        <p:nvPicPr>
          <p:cNvPr id="4" name="Picture 3" descr="age1image38268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2574"/>
            <a:ext cx="4543208" cy="340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50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rackingVideo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734" t="56214" r="48020"/>
          <a:stretch/>
        </p:blipFill>
        <p:spPr>
          <a:xfrm>
            <a:off x="2003898" y="205159"/>
            <a:ext cx="3260716" cy="31555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260602" y="458403"/>
            <a:ext cx="4195647" cy="2649012"/>
            <a:chOff x="4300953" y="660224"/>
            <a:chExt cx="4686632" cy="261257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0953" y="660224"/>
              <a:ext cx="4686632" cy="2612571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6608173" y="1419726"/>
              <a:ext cx="0" cy="445169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036673" y="1050394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</a:t>
              </a:r>
              <a:r>
                <a:rPr lang="en-US" baseline="30000" dirty="0"/>
                <a:t>2+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32379" y="216992"/>
            <a:ext cx="237891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+ 1.8mM Ca</a:t>
            </a:r>
            <a:r>
              <a:rPr lang="en-US" sz="2400" baseline="30000" dirty="0"/>
              <a:t>2+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191130" y="3753585"/>
            <a:ext cx="1320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Frames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61355" y="2607996"/>
            <a:ext cx="23285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78726" y="1570882"/>
            <a:ext cx="465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51" y="3455894"/>
            <a:ext cx="2250102" cy="2222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294" y="3455895"/>
            <a:ext cx="2254707" cy="2222267"/>
          </a:xfrm>
          <a:prstGeom prst="rect">
            <a:avLst/>
          </a:prstGeom>
        </p:spPr>
      </p:pic>
      <p:sp>
        <p:nvSpPr>
          <p:cNvPr id="21" name="Left Bracket 20"/>
          <p:cNvSpPr/>
          <p:nvPr/>
        </p:nvSpPr>
        <p:spPr>
          <a:xfrm rot="16200000">
            <a:off x="3791136" y="4718706"/>
            <a:ext cx="163270" cy="2311687"/>
          </a:xfrm>
          <a:prstGeom prst="leftBracket">
            <a:avLst>
              <a:gd name="adj" fmla="val 17103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23706" y="5817685"/>
            <a:ext cx="1098130" cy="2769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 Narrow" charset="0"/>
                <a:ea typeface="Arial Narrow" charset="0"/>
                <a:cs typeface="Arial Narrow" charset="0"/>
              </a:rPr>
              <a:t>Weighted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3"/>
          <a:stretch/>
        </p:blipFill>
        <p:spPr>
          <a:xfrm>
            <a:off x="6211808" y="3854739"/>
            <a:ext cx="4351535" cy="236731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rot="17958751">
            <a:off x="6089845" y="6035723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1</a:t>
            </a:r>
          </a:p>
        </p:txBody>
      </p:sp>
      <p:sp>
        <p:nvSpPr>
          <p:cNvPr id="24" name="TextBox 23"/>
          <p:cNvSpPr txBox="1"/>
          <p:nvPr/>
        </p:nvSpPr>
        <p:spPr>
          <a:xfrm rot="17970246">
            <a:off x="6298363" y="6035354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2</a:t>
            </a:r>
          </a:p>
        </p:txBody>
      </p:sp>
      <p:sp>
        <p:nvSpPr>
          <p:cNvPr id="25" name="TextBox 24"/>
          <p:cNvSpPr txBox="1"/>
          <p:nvPr/>
        </p:nvSpPr>
        <p:spPr>
          <a:xfrm rot="17984090">
            <a:off x="6543349" y="6034903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3</a:t>
            </a:r>
          </a:p>
        </p:txBody>
      </p:sp>
      <p:sp>
        <p:nvSpPr>
          <p:cNvPr id="26" name="TextBox 25"/>
          <p:cNvSpPr txBox="1"/>
          <p:nvPr/>
        </p:nvSpPr>
        <p:spPr>
          <a:xfrm rot="17958176">
            <a:off x="6790607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4</a:t>
            </a:r>
          </a:p>
        </p:txBody>
      </p:sp>
      <p:sp>
        <p:nvSpPr>
          <p:cNvPr id="27" name="TextBox 26"/>
          <p:cNvSpPr txBox="1"/>
          <p:nvPr/>
        </p:nvSpPr>
        <p:spPr>
          <a:xfrm rot="17958176">
            <a:off x="7024243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5</a:t>
            </a:r>
          </a:p>
        </p:txBody>
      </p:sp>
      <p:sp>
        <p:nvSpPr>
          <p:cNvPr id="28" name="TextBox 27"/>
          <p:cNvSpPr txBox="1"/>
          <p:nvPr/>
        </p:nvSpPr>
        <p:spPr>
          <a:xfrm rot="17958176">
            <a:off x="7246389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6</a:t>
            </a:r>
          </a:p>
        </p:txBody>
      </p:sp>
      <p:sp>
        <p:nvSpPr>
          <p:cNvPr id="29" name="TextBox 28"/>
          <p:cNvSpPr txBox="1"/>
          <p:nvPr/>
        </p:nvSpPr>
        <p:spPr>
          <a:xfrm rot="17958176">
            <a:off x="7477430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7</a:t>
            </a:r>
          </a:p>
        </p:txBody>
      </p:sp>
      <p:sp>
        <p:nvSpPr>
          <p:cNvPr id="30" name="TextBox 29"/>
          <p:cNvSpPr txBox="1"/>
          <p:nvPr/>
        </p:nvSpPr>
        <p:spPr>
          <a:xfrm rot="17958176">
            <a:off x="7711436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8</a:t>
            </a:r>
          </a:p>
        </p:txBody>
      </p:sp>
      <p:sp>
        <p:nvSpPr>
          <p:cNvPr id="31" name="TextBox 30"/>
          <p:cNvSpPr txBox="1"/>
          <p:nvPr/>
        </p:nvSpPr>
        <p:spPr>
          <a:xfrm rot="17958176">
            <a:off x="7937267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9</a:t>
            </a:r>
          </a:p>
        </p:txBody>
      </p:sp>
      <p:sp>
        <p:nvSpPr>
          <p:cNvPr id="32" name="TextBox 31"/>
          <p:cNvSpPr txBox="1"/>
          <p:nvPr/>
        </p:nvSpPr>
        <p:spPr>
          <a:xfrm rot="17958176">
            <a:off x="8162266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10</a:t>
            </a:r>
          </a:p>
        </p:txBody>
      </p:sp>
      <p:sp>
        <p:nvSpPr>
          <p:cNvPr id="33" name="TextBox 32"/>
          <p:cNvSpPr txBox="1"/>
          <p:nvPr/>
        </p:nvSpPr>
        <p:spPr>
          <a:xfrm rot="17958176">
            <a:off x="8384533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latin typeface="Arial Narrow" charset="0"/>
                <a:ea typeface="Arial Narrow" charset="0"/>
                <a:cs typeface="Arial Narrow" charset="0"/>
              </a:rPr>
              <a:t>Cell 11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7958176">
            <a:off x="8610609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12</a:t>
            </a:r>
          </a:p>
        </p:txBody>
      </p:sp>
      <p:sp>
        <p:nvSpPr>
          <p:cNvPr id="35" name="TextBox 34"/>
          <p:cNvSpPr txBox="1"/>
          <p:nvPr/>
        </p:nvSpPr>
        <p:spPr>
          <a:xfrm rot="17958176">
            <a:off x="8843212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latin typeface="Arial Narrow" charset="0"/>
                <a:ea typeface="Arial Narrow" charset="0"/>
                <a:cs typeface="Arial Narrow" charset="0"/>
              </a:rPr>
              <a:t>Cell 13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17958176">
            <a:off x="9081134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14</a:t>
            </a:r>
          </a:p>
        </p:txBody>
      </p:sp>
      <p:sp>
        <p:nvSpPr>
          <p:cNvPr id="37" name="TextBox 36"/>
          <p:cNvSpPr txBox="1"/>
          <p:nvPr/>
        </p:nvSpPr>
        <p:spPr>
          <a:xfrm rot="17958176">
            <a:off x="9302873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15</a:t>
            </a:r>
          </a:p>
        </p:txBody>
      </p:sp>
      <p:sp>
        <p:nvSpPr>
          <p:cNvPr id="38" name="TextBox 37"/>
          <p:cNvSpPr txBox="1"/>
          <p:nvPr/>
        </p:nvSpPr>
        <p:spPr>
          <a:xfrm rot="17958176">
            <a:off x="9529756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16</a:t>
            </a:r>
          </a:p>
        </p:txBody>
      </p:sp>
      <p:sp>
        <p:nvSpPr>
          <p:cNvPr id="39" name="TextBox 38"/>
          <p:cNvSpPr txBox="1"/>
          <p:nvPr/>
        </p:nvSpPr>
        <p:spPr>
          <a:xfrm rot="17958176">
            <a:off x="9764494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Arial Narrow" charset="0"/>
                <a:ea typeface="Arial Narrow" charset="0"/>
                <a:cs typeface="Arial Narrow" charset="0"/>
              </a:rPr>
              <a:t>Cell 17</a:t>
            </a:r>
          </a:p>
        </p:txBody>
      </p:sp>
      <p:sp>
        <p:nvSpPr>
          <p:cNvPr id="40" name="TextBox 39"/>
          <p:cNvSpPr txBox="1"/>
          <p:nvPr/>
        </p:nvSpPr>
        <p:spPr>
          <a:xfrm rot="17958176">
            <a:off x="9992334" y="6035742"/>
            <a:ext cx="8322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>
                <a:latin typeface="Arial Narrow" charset="0"/>
                <a:ea typeface="Arial Narrow" charset="0"/>
                <a:cs typeface="Arial Narrow" charset="0"/>
              </a:rPr>
              <a:t>Cell 18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40733" y="5580910"/>
            <a:ext cx="832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 Narrow" charset="0"/>
                <a:ea typeface="Arial Narrow" charset="0"/>
                <a:cs typeface="Arial Narrow" charset="0"/>
              </a:rPr>
              <a:t>500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40733" y="5295732"/>
            <a:ext cx="832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 Narrow" charset="0"/>
                <a:ea typeface="Arial Narrow" charset="0"/>
                <a:cs typeface="Arial Narrow" charset="0"/>
              </a:rPr>
              <a:t>1000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40733" y="5020137"/>
            <a:ext cx="832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 Narrow" charset="0"/>
                <a:ea typeface="Arial Narrow" charset="0"/>
                <a:cs typeface="Arial Narrow" charset="0"/>
              </a:rPr>
              <a:t>1500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44947" y="4747469"/>
            <a:ext cx="832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 Narrow" charset="0"/>
                <a:ea typeface="Arial Narrow" charset="0"/>
                <a:cs typeface="Arial Narrow" charset="0"/>
              </a:rPr>
              <a:t>2000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49161" y="4459267"/>
            <a:ext cx="832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 Narrow" charset="0"/>
                <a:ea typeface="Arial Narrow" charset="0"/>
                <a:cs typeface="Arial Narrow" charset="0"/>
              </a:rPr>
              <a:t>2500</a:t>
            </a:r>
            <a:endParaRPr lang="en-US" sz="9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49161" y="4192627"/>
            <a:ext cx="832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latin typeface="Arial Narrow" charset="0"/>
                <a:ea typeface="Arial Narrow" charset="0"/>
                <a:cs typeface="Arial Narrow" charset="0"/>
              </a:rPr>
              <a:t>3000</a:t>
            </a:r>
            <a:endParaRPr lang="en-US" sz="9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49053" y="3912192"/>
            <a:ext cx="8322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 Narrow" charset="0"/>
                <a:ea typeface="Arial Narrow" charset="0"/>
                <a:cs typeface="Arial Narrow" charset="0"/>
              </a:rPr>
              <a:t>3500</a:t>
            </a:r>
            <a:endParaRPr lang="en-US" sz="9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05" y="3518336"/>
            <a:ext cx="3163898" cy="34266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 rot="285180">
            <a:off x="6369473" y="2769482"/>
            <a:ext cx="28915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latin typeface="Arial Narrow" charset="0"/>
                <a:ea typeface="Arial Narrow" charset="0"/>
                <a:cs typeface="Arial Narrow" charset="0"/>
              </a:rPr>
              <a:t>0</a:t>
            </a:r>
            <a:endParaRPr lang="en-US" sz="9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 rot="293342">
            <a:off x="6848576" y="2786294"/>
            <a:ext cx="28915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latin typeface="Arial Narrow" charset="0"/>
                <a:ea typeface="Arial Narrow" charset="0"/>
                <a:cs typeface="Arial Narrow" charset="0"/>
              </a:rPr>
              <a:t>50</a:t>
            </a:r>
            <a:endParaRPr lang="en-US" sz="9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 rot="293342">
            <a:off x="7296954" y="2806450"/>
            <a:ext cx="32601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latin typeface="Arial Narrow" charset="0"/>
                <a:ea typeface="Arial Narrow" charset="0"/>
                <a:cs typeface="Arial Narrow" charset="0"/>
              </a:rPr>
              <a:t>100</a:t>
            </a:r>
            <a:endParaRPr lang="en-US" sz="9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293342">
            <a:off x="7775309" y="2826622"/>
            <a:ext cx="32601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latin typeface="Arial Narrow" charset="0"/>
                <a:ea typeface="Arial Narrow" charset="0"/>
                <a:cs typeface="Arial Narrow" charset="0"/>
              </a:rPr>
              <a:t>150</a:t>
            </a:r>
            <a:endParaRPr lang="en-US" sz="9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 rot="293342">
            <a:off x="8233309" y="2855493"/>
            <a:ext cx="32601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latin typeface="Arial Narrow" charset="0"/>
                <a:ea typeface="Arial Narrow" charset="0"/>
                <a:cs typeface="Arial Narrow" charset="0"/>
              </a:rPr>
              <a:t>200</a:t>
            </a:r>
            <a:endParaRPr lang="en-US" sz="9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293342">
            <a:off x="8712114" y="2889806"/>
            <a:ext cx="32601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latin typeface="Arial Narrow" charset="0"/>
                <a:ea typeface="Arial Narrow" charset="0"/>
                <a:cs typeface="Arial Narrow" charset="0"/>
              </a:rPr>
              <a:t>250</a:t>
            </a:r>
            <a:endParaRPr lang="en-US" sz="9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 rot="293342">
            <a:off x="9207962" y="2912882"/>
            <a:ext cx="326018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00" b="1">
                <a:latin typeface="Arial Narrow" charset="0"/>
                <a:ea typeface="Arial Narrow" charset="0"/>
                <a:cs typeface="Arial Narrow" charset="0"/>
              </a:rPr>
              <a:t>300</a:t>
            </a:r>
            <a:endParaRPr lang="en-US" sz="9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564972" y="2872056"/>
            <a:ext cx="3022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latin typeface="Arial Narrow" charset="0"/>
                <a:ea typeface="Arial Narrow" charset="0"/>
                <a:cs typeface="Arial Narrow" charset="0"/>
              </a:rPr>
              <a:t>260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658346" y="2728334"/>
            <a:ext cx="32493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latin typeface="Arial Narrow" charset="0"/>
                <a:ea typeface="Arial Narrow" charset="0"/>
                <a:cs typeface="Arial Narrow" charset="0"/>
              </a:rPr>
              <a:t>280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776159" y="2597048"/>
            <a:ext cx="3209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latin typeface="Arial Narrow" charset="0"/>
                <a:ea typeface="Arial Narrow" charset="0"/>
                <a:cs typeface="Arial Narrow" charset="0"/>
              </a:rPr>
              <a:t>300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882352" y="2463841"/>
            <a:ext cx="3209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latin typeface="Arial Narrow" charset="0"/>
                <a:ea typeface="Arial Narrow" charset="0"/>
                <a:cs typeface="Arial Narrow" charset="0"/>
              </a:rPr>
              <a:t>320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986693" y="2347461"/>
            <a:ext cx="3209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latin typeface="Arial Narrow" charset="0"/>
                <a:ea typeface="Arial Narrow" charset="0"/>
                <a:cs typeface="Arial Narrow" charset="0"/>
              </a:rPr>
              <a:t>340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085819" y="2220985"/>
            <a:ext cx="3209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latin typeface="Arial Narrow" charset="0"/>
                <a:ea typeface="Arial Narrow" charset="0"/>
                <a:cs typeface="Arial Narrow" charset="0"/>
              </a:rPr>
              <a:t>360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50436" y="1914895"/>
            <a:ext cx="3209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latin typeface="Arial Narrow" charset="0"/>
                <a:ea typeface="Arial Narrow" charset="0"/>
                <a:cs typeface="Arial Narrow" charset="0"/>
              </a:rPr>
              <a:t>80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160540" y="1663083"/>
            <a:ext cx="3209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latin typeface="Arial Narrow" charset="0"/>
                <a:ea typeface="Arial Narrow" charset="0"/>
                <a:cs typeface="Arial Narrow" charset="0"/>
              </a:rPr>
              <a:t>90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165592" y="1406264"/>
            <a:ext cx="3209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latin typeface="Arial Narrow" charset="0"/>
                <a:ea typeface="Arial Narrow" charset="0"/>
                <a:cs typeface="Arial Narrow" charset="0"/>
              </a:rPr>
              <a:t>100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185257" y="1149445"/>
            <a:ext cx="3209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latin typeface="Arial Narrow" charset="0"/>
                <a:ea typeface="Arial Narrow" charset="0"/>
                <a:cs typeface="Arial Narrow" charset="0"/>
              </a:rPr>
              <a:t>110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193217" y="882522"/>
            <a:ext cx="3209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latin typeface="Arial Narrow" charset="0"/>
                <a:ea typeface="Arial Narrow" charset="0"/>
                <a:cs typeface="Arial Narrow" charset="0"/>
              </a:rPr>
              <a:t>120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208373" y="624466"/>
            <a:ext cx="32096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>
                <a:latin typeface="Arial Narrow" charset="0"/>
                <a:ea typeface="Arial Narrow" charset="0"/>
                <a:cs typeface="Arial Narrow" charset="0"/>
              </a:rPr>
              <a:t>130</a:t>
            </a:r>
            <a:endParaRPr lang="en-US" sz="800" b="1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187509" y="205159"/>
            <a:ext cx="5264727" cy="30131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1208929" y="3440487"/>
            <a:ext cx="10121680" cy="330487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3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14" grpId="0" animBg="1"/>
      <p:bldP spid="67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dtrajector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58950" y="2914136"/>
            <a:ext cx="4832574" cy="3992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8119" y="269524"/>
            <a:ext cx="3339730" cy="4246002"/>
          </a:xfrm>
        </p:spPr>
        <p:txBody>
          <a:bodyPr>
            <a:normAutofit/>
          </a:bodyPr>
          <a:lstStyle/>
          <a:p>
            <a:r>
              <a:rPr lang="en-US" sz="2400" dirty="0"/>
              <a:t>Spatiotemporal </a:t>
            </a:r>
            <a:r>
              <a:rPr lang="en-US" sz="2400" dirty="0" smtClean="0"/>
              <a:t>Analysis </a:t>
            </a:r>
            <a:r>
              <a:rPr lang="en-US" sz="2400" dirty="0"/>
              <a:t>of Cell Trajectories in 2D Microscopic </a:t>
            </a:r>
            <a:r>
              <a:rPr lang="en-US" sz="2400" dirty="0" smtClean="0"/>
              <a:t>Videos</a:t>
            </a:r>
            <a:endParaRPr lang="en-US" sz="2400" dirty="0"/>
          </a:p>
        </p:txBody>
      </p:sp>
      <p:pic>
        <p:nvPicPr>
          <p:cNvPr id="4" name="2dtrajectory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51976" y="635330"/>
            <a:ext cx="4188524" cy="341156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8E3E890-4307-0847-B8B5-D190621E09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674" y="0"/>
            <a:ext cx="5091326" cy="2914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000628-89C0-014F-8358-62A3EC8750AA}"/>
              </a:ext>
            </a:extLst>
          </p:cNvPr>
          <p:cNvSpPr/>
          <p:nvPr/>
        </p:nvSpPr>
        <p:spPr>
          <a:xfrm rot="21132011">
            <a:off x="6243888" y="4819171"/>
            <a:ext cx="176510" cy="6568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948127-0B89-134D-88C3-B54A858B9EAE}"/>
              </a:ext>
            </a:extLst>
          </p:cNvPr>
          <p:cNvSpPr/>
          <p:nvPr/>
        </p:nvSpPr>
        <p:spPr>
          <a:xfrm rot="21132011">
            <a:off x="7445916" y="6137110"/>
            <a:ext cx="176510" cy="6568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F158F-725E-DF46-8CA0-63A433450298}"/>
              </a:ext>
            </a:extLst>
          </p:cNvPr>
          <p:cNvSpPr/>
          <p:nvPr/>
        </p:nvSpPr>
        <p:spPr>
          <a:xfrm rot="18597926">
            <a:off x="9074410" y="5777902"/>
            <a:ext cx="922825" cy="22951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Frames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4D6EA2-10CE-E948-B450-DC341F8E2813}"/>
              </a:ext>
            </a:extLst>
          </p:cNvPr>
          <p:cNvCxnSpPr/>
          <p:nvPr/>
        </p:nvCxnSpPr>
        <p:spPr>
          <a:xfrm>
            <a:off x="6742089" y="4610637"/>
            <a:ext cx="1783724" cy="861417"/>
          </a:xfrm>
          <a:prstGeom prst="line">
            <a:avLst/>
          </a:prstGeom>
          <a:ln w="9525" cap="flat" cmpd="sng" algn="ctr">
            <a:solidFill>
              <a:srgbClr val="00FE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3CE1CF-7056-9B48-8428-C413E57B3D0C}"/>
              </a:ext>
            </a:extLst>
          </p:cNvPr>
          <p:cNvCxnSpPr>
            <a:cxnSpLocks/>
          </p:cNvCxnSpPr>
          <p:nvPr/>
        </p:nvCxnSpPr>
        <p:spPr>
          <a:xfrm flipV="1">
            <a:off x="8525813" y="4249190"/>
            <a:ext cx="1281449" cy="1216117"/>
          </a:xfrm>
          <a:prstGeom prst="line">
            <a:avLst/>
          </a:prstGeom>
          <a:ln w="9525" cap="flat" cmpd="sng" algn="ctr">
            <a:solidFill>
              <a:srgbClr val="00FE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0F4F7D-6785-6E42-A16E-566327D45F80}"/>
              </a:ext>
            </a:extLst>
          </p:cNvPr>
          <p:cNvCxnSpPr>
            <a:cxnSpLocks/>
          </p:cNvCxnSpPr>
          <p:nvPr/>
        </p:nvCxnSpPr>
        <p:spPr>
          <a:xfrm flipV="1">
            <a:off x="8525813" y="5484932"/>
            <a:ext cx="0" cy="883671"/>
          </a:xfrm>
          <a:prstGeom prst="line">
            <a:avLst/>
          </a:prstGeom>
          <a:ln w="9525" cap="flat" cmpd="sng" algn="ctr">
            <a:solidFill>
              <a:srgbClr val="00FEF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39" y="86644"/>
            <a:ext cx="3580238" cy="1975704"/>
          </a:xfrm>
        </p:spPr>
        <p:txBody>
          <a:bodyPr>
            <a:noAutofit/>
          </a:bodyPr>
          <a:lstStyle/>
          <a:p>
            <a:r>
              <a:rPr lang="en-US" sz="3600" dirty="0"/>
              <a:t>3D Microscopic video challenges: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8711" y="559444"/>
            <a:ext cx="6248398" cy="5655156"/>
          </a:xfrm>
        </p:spPr>
        <p:txBody>
          <a:bodyPr/>
          <a:lstStyle/>
          <a:p>
            <a:r>
              <a:rPr lang="en-US" dirty="0"/>
              <a:t>Low quality images.</a:t>
            </a:r>
          </a:p>
          <a:p>
            <a:r>
              <a:rPr lang="en-US" dirty="0"/>
              <a:t>Difficulties on detections.</a:t>
            </a:r>
          </a:p>
          <a:p>
            <a:r>
              <a:rPr lang="en-US" dirty="0"/>
              <a:t>Large data sets.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070" y="4029419"/>
            <a:ext cx="1591544" cy="15852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470" y="4181819"/>
            <a:ext cx="1591544" cy="1585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870" y="4334219"/>
            <a:ext cx="1591544" cy="1585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270" y="4486619"/>
            <a:ext cx="1591544" cy="15852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70" y="4639019"/>
            <a:ext cx="1591544" cy="15852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130" y="4016315"/>
            <a:ext cx="1604700" cy="1598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30" y="4168715"/>
            <a:ext cx="1604700" cy="15983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930" y="4321115"/>
            <a:ext cx="1604700" cy="15983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330" y="4473515"/>
            <a:ext cx="1604700" cy="15983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730" y="4625915"/>
            <a:ext cx="1604700" cy="15983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642" y="4029419"/>
            <a:ext cx="1606758" cy="16003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042" y="4181819"/>
            <a:ext cx="1606758" cy="16003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442" y="4334219"/>
            <a:ext cx="1606758" cy="16003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842" y="4486619"/>
            <a:ext cx="1606758" cy="16003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242" y="4639019"/>
            <a:ext cx="1606758" cy="16003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36227" y="6239375"/>
            <a:ext cx="123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43579" y="6224222"/>
            <a:ext cx="123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 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668915" y="6239376"/>
            <a:ext cx="1239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Frame n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8800414" y="5145294"/>
            <a:ext cx="872038" cy="0"/>
          </a:xfrm>
          <a:prstGeom prst="line">
            <a:avLst/>
          </a:prstGeom>
          <a:ln w="57150"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8A22097-AEEB-E24C-AE11-D5975ED7E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9951" y="86644"/>
            <a:ext cx="3710856" cy="36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49EC5C96-A5B7-48AF-865B-32EA92606F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D3361C-8AD4-4C09-8E01-433248861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CB3501C-0BF6-4941-B958-27196AD9A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D42485B-30FD-4C7E-978A-3962892E33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57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3E6347-0C1B-4131-8BB1-F198DEFDF8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ADC354-192D-144F-9A7E-655565D79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12" y="43764"/>
            <a:ext cx="4954688" cy="7003097"/>
          </a:xfrm>
          <a:prstGeom prst="rect">
            <a:avLst/>
          </a:prstGeom>
        </p:spPr>
      </p:pic>
      <p:sp>
        <p:nvSpPr>
          <p:cNvPr id="22" name="Freeform 6">
            <a:extLst>
              <a:ext uri="{FF2B5EF4-FFF2-40B4-BE49-F238E27FC236}">
                <a16:creationId xmlns:a16="http://schemas.microsoft.com/office/drawing/2014/main" id="{97E55B52-5304-40DB-BE2D-8EEB104CA2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Title 1"/>
          <p:cNvSpPr txBox="1">
            <a:spLocks/>
          </p:cNvSpPr>
          <p:nvPr/>
        </p:nvSpPr>
        <p:spPr>
          <a:xfrm>
            <a:off x="8135652" y="559678"/>
            <a:ext cx="3339730" cy="4246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1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bg1"/>
                </a:solidFill>
              </a:rPr>
              <a:t>Computational Pipeline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38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77834" y="492385"/>
            <a:ext cx="4332670" cy="125526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Preprocessing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4825497" y="3257826"/>
            <a:ext cx="4073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effect of dark corners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4B693-529C-4F40-9FFF-AA6F715C7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552" y="492385"/>
            <a:ext cx="2711220" cy="25597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49904-1F78-A243-A514-0AC2A0820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996" y="492385"/>
            <a:ext cx="3011138" cy="422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25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2509" y="132557"/>
            <a:ext cx="3833906" cy="495249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Preprocessing</a:t>
            </a:r>
            <a:endParaRPr lang="en-US" sz="4000" dirty="0"/>
          </a:p>
        </p:txBody>
      </p:sp>
      <p:sp>
        <p:nvSpPr>
          <p:cNvPr id="11" name="Rectangle 10"/>
          <p:cNvSpPr/>
          <p:nvPr/>
        </p:nvSpPr>
        <p:spPr>
          <a:xfrm>
            <a:off x="1443017" y="1161101"/>
            <a:ext cx="2877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Is there a way to decrease the effect of dark corners 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8" y="132557"/>
            <a:ext cx="3311236" cy="27034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836" y="132557"/>
            <a:ext cx="3302164" cy="2703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018" y="3417454"/>
            <a:ext cx="3359823" cy="25954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836" y="3417454"/>
            <a:ext cx="3302164" cy="2777865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4" idx="3"/>
            <a:endCxn id="5" idx="1"/>
          </p:cNvCxnSpPr>
          <p:nvPr/>
        </p:nvCxnSpPr>
        <p:spPr>
          <a:xfrm>
            <a:off x="7786254" y="1484267"/>
            <a:ext cx="1103582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</p:cNvCxnSpPr>
          <p:nvPr/>
        </p:nvCxnSpPr>
        <p:spPr>
          <a:xfrm flipH="1">
            <a:off x="6885709" y="2835977"/>
            <a:ext cx="3655209" cy="58147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3"/>
          </p:cNvCxnSpPr>
          <p:nvPr/>
        </p:nvCxnSpPr>
        <p:spPr>
          <a:xfrm>
            <a:off x="7834841" y="4715164"/>
            <a:ext cx="1054995" cy="36988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44971" y="1190872"/>
            <a:ext cx="1144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Adaptive Thresh</a:t>
            </a:r>
          </a:p>
        </p:txBody>
      </p:sp>
      <p:sp>
        <p:nvSpPr>
          <p:cNvPr id="25" name="TextBox 24"/>
          <p:cNvSpPr txBox="1"/>
          <p:nvPr/>
        </p:nvSpPr>
        <p:spPr>
          <a:xfrm rot="21051484">
            <a:off x="7434510" y="2889049"/>
            <a:ext cx="16748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Logarithmic Correction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267889">
            <a:off x="7724986" y="4584360"/>
            <a:ext cx="1274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Gamma correction</a:t>
            </a:r>
          </a:p>
        </p:txBody>
      </p:sp>
    </p:spTree>
    <p:extLst>
      <p:ext uri="{BB962C8B-B14F-4D97-AF65-F5344CB8AC3E}">
        <p14:creationId xmlns:p14="http://schemas.microsoft.com/office/powerpoint/2010/main" val="420437678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5852</TotalTime>
  <Words>1495</Words>
  <Application>Microsoft Office PowerPoint</Application>
  <PresentationFormat>Widescreen</PresentationFormat>
  <Paragraphs>240</Paragraphs>
  <Slides>22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Narrow</vt:lpstr>
      <vt:lpstr>Avenir Roman</vt:lpstr>
      <vt:lpstr>Bell MT</vt:lpstr>
      <vt:lpstr>Calibri</vt:lpstr>
      <vt:lpstr>Century Schoolbook</vt:lpstr>
      <vt:lpstr>Corbel</vt:lpstr>
      <vt:lpstr>Headlines</vt:lpstr>
      <vt:lpstr>Toward simple and scalable 3d cell tracking </vt:lpstr>
      <vt:lpstr>Toxoplasma gondii</vt:lpstr>
      <vt:lpstr>Why we study the Moyility of the parasite ?</vt:lpstr>
      <vt:lpstr>PowerPoint Presentation</vt:lpstr>
      <vt:lpstr>Spatiotemporal Analysis of Cell Trajectories in 2D Microscopic Videos</vt:lpstr>
      <vt:lpstr>3D Microscopic video challenges:</vt:lpstr>
      <vt:lpstr>PowerPoint Presentation</vt:lpstr>
      <vt:lpstr>Preprocessing</vt:lpstr>
      <vt:lpstr>Preprocessing</vt:lpstr>
      <vt:lpstr>Selecting the Best Image</vt:lpstr>
      <vt:lpstr>Thresholding and Sparsification</vt:lpstr>
      <vt:lpstr>Unifying the Cell particles </vt:lpstr>
      <vt:lpstr> Applying 3D connected components labeling!</vt:lpstr>
      <vt:lpstr>Comparing the detected cells with the ground truth</vt:lpstr>
      <vt:lpstr>Comparing the ground truth with centers of masses</vt:lpstr>
      <vt:lpstr> Removing the noise</vt:lpstr>
      <vt:lpstr>Tracking the Cells</vt:lpstr>
      <vt:lpstr>Let’s see how the objects are moving across the time !</vt:lpstr>
      <vt:lpstr>PowerPoint Presentation</vt:lpstr>
      <vt:lpstr>Framework Parallelization</vt:lpstr>
      <vt:lpstr>Conclusion and Future work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my research about ? </dc:title>
  <dc:creator>Mojtaba  Sedigh Fazli</dc:creator>
  <cp:lastModifiedBy>OPW User</cp:lastModifiedBy>
  <cp:revision>87</cp:revision>
  <dcterms:created xsi:type="dcterms:W3CDTF">2018-10-08T21:19:00Z</dcterms:created>
  <dcterms:modified xsi:type="dcterms:W3CDTF">2018-12-10T23:55:41Z</dcterms:modified>
</cp:coreProperties>
</file>